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9"/>
  </p:notesMasterIdLst>
  <p:sldIdLst>
    <p:sldId id="412" r:id="rId3"/>
    <p:sldId id="287" r:id="rId4"/>
    <p:sldId id="286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0" r:id="rId17"/>
    <p:sldId id="411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762"/>
  </p:normalViewPr>
  <p:slideViewPr>
    <p:cSldViewPr>
      <p:cViewPr varScale="1">
        <p:scale>
          <a:sx n="59" d="100"/>
          <a:sy n="59" d="100"/>
        </p:scale>
        <p:origin x="1000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E2BCB2-369B-4C93-B0EE-A70F3B9376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85438-5CD1-4210-AB92-2EC351067B0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26319C-214B-43D1-9F71-506E497C5E67}" type="datetimeFigureOut">
              <a:rPr lang="en-US" altLang="en-US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5E0C1A6-57FD-4960-A8BA-B6A52BA79A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C3207A2-4A5E-4FDB-991E-0BD5EF3BD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94201-DC3A-4F18-9EAE-AC66EB2678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FEDCDB-88A8-41BE-89B0-09680FF138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AF5CF3C-554A-4EA2-B83B-9C8D3191236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0DDC5EDC-9350-E08C-AF0A-FAC286BBDA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12C3F1D2-25C9-CF77-F602-2BD90B7CB3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E8668E45-C24B-AFE2-32C3-CDE91A3D39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6A42FBC-88D7-492A-AE1D-0213EEA56BD8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627E684C-BE0C-69B0-33A3-6DF4D2F0B2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F5B3BDFA-9FD6-7677-B7FC-987BB0D8D9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29CF94DF-950C-AAFC-6FA1-B0821F5E47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034348D-8AF6-4D26-BC75-3CDB20448304}" type="slidenum">
              <a:rPr lang="en-US" altLang="en-US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2CA13214-5A4C-46D7-CC91-79C3C557C5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30CF8264-1E02-9BFC-69B6-414B031726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74CEE08F-B022-1FC8-DF34-36F0087DD8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A6C7E1A-9F13-44F7-B54F-A151199ED68D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B4D96293-97C9-9144-5D97-2865F9D2E4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B3214F7B-F7DD-6546-5E2E-DBD5814AC4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0321ED15-2571-CD53-2B33-0767CCBF6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B276570-D476-40CC-8378-11DAEDB8D57F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D1BF54A4-CE38-6CC7-3BC6-FD3E877AF8C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E0F20BE2-22F4-81C6-0FB8-9E8B0D8722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87A03F2-5CB9-6B79-828C-FE59E91CA7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01176F2-6B1B-417C-AA21-2736615F2D0F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9B0CD0BC-508D-B151-6EFB-6FA919C1DF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49AFE3A1-F31F-1EA6-3472-51EB5AE4AF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8A1032E2-E7CA-AA85-2DD1-B95FFE9587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0CE8DC2-F645-4C00-820A-793997D56377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60A74965-A83D-3C25-2828-60300D963E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DBF48903-D52D-B226-8556-EAE125EE6A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D07168BA-B4A0-AF9C-3CD5-5F361C214F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B789FB5-AB61-478F-A155-86CD29DCFF22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54019C9C-B47F-AD34-CC0D-529E70F708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CD3F4959-37C5-C66C-C3B7-0AF02D4323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D89AF6B4-E794-5134-32B4-7F4B1D4FD5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389960-44D5-4EA3-AE7B-48391312B38D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8BFB3D9D-DDCA-54C0-32EB-0D3B270B9C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579C291E-8EA2-5A5B-85D7-394BED6C23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2B30BA5E-06BA-6063-0297-46215DB171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81064A1-F6A3-49CD-ABD7-65289A01D37F}" type="slidenum">
              <a:rPr lang="en-US" altLang="en-US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914D2D14-6CDD-ABF5-3689-16F71813CC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06896ACA-9294-0E4E-72BE-EA5011FAD0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E8D24997-4C5C-3308-CBCF-D076E56F5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2BD3E14-C256-4A1A-8A65-111957B311BE}" type="slidenum">
              <a:rPr lang="en-US" altLang="en-US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F06EE56E-1B3D-4A91-A595-2792780D04F0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4BBC2E2-52C9-4056-BE8B-0653F341E0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58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0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5614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48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524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887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71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9103CEF9-7E78-44BD-978C-B3733E39B51B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21DF-EC95-4E96-A1AF-4E20FC2332D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9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6282B5F0-8A27-4482-B455-647DA7C595CD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231C-6887-40C5-8891-8CFB64F3B81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024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7/24/2024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503C1-3E67-4EDF-AF95-28F57A8A6B56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96AC-64B3-4FDE-BA68-3DD1183CEF9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39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B0667-0B79-48CF-B284-6A2865996D58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CD2F-CFB3-466E-A6B5-30AF633F598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3069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A50D08-B946-43AD-A988-EFBC6D78AEE3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159C-B86E-4123-A20E-DE11CD60960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138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3EFE3-48EA-462F-9D72-1E7896A6111A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641D-BB04-4E3C-9999-34E2A3A80ED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9120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EFC92-0D13-4027-BC2A-FC86806DEDE8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8289-E3F8-48F8-9F2E-E4CCD26897B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762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919A37-125C-41FF-8826-DDA032573B30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2646-217E-4F71-B43C-9A9421953A6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8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706B5-FCF9-4BD1-A4E3-E71C59BDE8B9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51F-1754-41F9-ABED-B06CCF3F19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133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1EB0B3-FEB7-41D2-A462-FBA220254B04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B4E9-284A-42A3-9218-9C85A06367F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17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03EEB4C-F5DD-4B5F-BAB4-31BB6307A542}" type="datetime1">
              <a:rPr lang="en-US" altLang="en-US" smtClean="0"/>
              <a:pPr>
                <a:defRPr/>
              </a:pPr>
              <a:t>7/24/2024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03EDE31-91F0-49C4-A682-99BE2C5BA9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858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7/24/2024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9FA686-0F29-4EFF-87F6-DA0BF9FDCF1F}"/>
              </a:ext>
            </a:extLst>
          </p:cNvPr>
          <p:cNvSpPr txBox="1"/>
          <p:nvPr/>
        </p:nvSpPr>
        <p:spPr>
          <a:xfrm>
            <a:off x="8534400" y="3508373"/>
            <a:ext cx="137160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11.0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20.5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42.0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31.5</a:t>
            </a:r>
          </a:p>
        </p:txBody>
      </p:sp>
      <p:sp>
        <p:nvSpPr>
          <p:cNvPr id="14338" name="Title 1">
            <a:extLst>
              <a:ext uri="{FF2B5EF4-FFF2-40B4-BE49-F238E27FC236}">
                <a16:creationId xmlns:a16="http://schemas.microsoft.com/office/drawing/2014/main" id="{B79C6ED2-7ABA-3864-5BC9-A447BEFB75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0" y="309563"/>
            <a:ext cx="9196388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1FE7B70-46D0-42FE-9C30-5EF6825D1842}"/>
              </a:ext>
            </a:extLst>
          </p:cNvPr>
          <p:cNvSpPr/>
          <p:nvPr/>
        </p:nvSpPr>
        <p:spPr>
          <a:xfrm>
            <a:off x="8356600" y="5257800"/>
            <a:ext cx="1576388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C0CB74-A692-4435-9F8B-DAD1FD6B76CE}"/>
              </a:ext>
            </a:extLst>
          </p:cNvPr>
          <p:cNvSpPr/>
          <p:nvPr/>
        </p:nvSpPr>
        <p:spPr>
          <a:xfrm>
            <a:off x="914400" y="1662226"/>
            <a:ext cx="7620000" cy="708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What is the </a:t>
            </a:r>
            <a:r>
              <a:rPr lang="en-US" altLang="en-US" sz="2000" b="1" u="sng" dirty="0">
                <a:latin typeface="+mj-lt"/>
              </a:rPr>
              <a:t>expected frequency </a:t>
            </a:r>
            <a:r>
              <a:rPr lang="en-US" altLang="en-US" sz="2000" b="1" dirty="0">
                <a:latin typeface="+mj-lt"/>
              </a:rPr>
              <a:t>for gardener parents whose children have low anxiety?</a:t>
            </a:r>
            <a:endParaRPr lang="en-US" sz="2000" b="1" dirty="0">
              <a:latin typeface="+mj-lt"/>
            </a:endParaRPr>
          </a:p>
        </p:txBody>
      </p:sp>
      <p:pic>
        <p:nvPicPr>
          <p:cNvPr id="14342" name="Picture 6">
            <a:extLst>
              <a:ext uri="{FF2B5EF4-FFF2-40B4-BE49-F238E27FC236}">
                <a16:creationId xmlns:a16="http://schemas.microsoft.com/office/drawing/2014/main" id="{1FA2D569-AE21-40EC-A218-83F3131140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86"/>
          <a:stretch>
            <a:fillRect/>
          </a:stretch>
        </p:blipFill>
        <p:spPr bwMode="auto">
          <a:xfrm>
            <a:off x="1143000" y="2579914"/>
            <a:ext cx="519747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E784CF26-3D49-DFD2-EA65-9DF575C871A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260123"/>
            <a:ext cx="9208294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869961A-411F-4AD0-A6D8-0C8018017897}"/>
              </a:ext>
            </a:extLst>
          </p:cNvPr>
          <p:cNvSpPr/>
          <p:nvPr/>
        </p:nvSpPr>
        <p:spPr>
          <a:xfrm>
            <a:off x="8229600" y="3429000"/>
            <a:ext cx="15240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B3A8E9-65ED-40F8-B9D2-F1D45CFB70FA}"/>
              </a:ext>
            </a:extLst>
          </p:cNvPr>
          <p:cNvSpPr txBox="1"/>
          <p:nvPr/>
        </p:nvSpPr>
        <p:spPr>
          <a:xfrm>
            <a:off x="8358188" y="3470276"/>
            <a:ext cx="2690812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 to determine</a:t>
            </a:r>
          </a:p>
          <a:p>
            <a:pPr marL="457200" indent="-457200">
              <a:buFontTx/>
              <a:buAutoNum type="alphaUcPeriod"/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53A18F-9480-4D72-B0A4-B8BE2AD9C417}"/>
              </a:ext>
            </a:extLst>
          </p:cNvPr>
          <p:cNvSpPr/>
          <p:nvPr/>
        </p:nvSpPr>
        <p:spPr>
          <a:xfrm>
            <a:off x="1143000" y="1580581"/>
            <a:ext cx="79200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In the sample, are there more carpenter parents who have children with low anxiety than we would have expected to observe, if there were no relationship in the population?</a:t>
            </a:r>
            <a:endParaRPr lang="en-US" sz="2000" b="1" dirty="0">
              <a:latin typeface="+mj-lt"/>
            </a:endParaRPr>
          </a:p>
        </p:txBody>
      </p:sp>
      <p:pic>
        <p:nvPicPr>
          <p:cNvPr id="16390" name="Picture 9">
            <a:extLst>
              <a:ext uri="{FF2B5EF4-FFF2-40B4-BE49-F238E27FC236}">
                <a16:creationId xmlns:a16="http://schemas.microsoft.com/office/drawing/2014/main" id="{C4889EAB-1DA7-E1B9-6537-9CF1678ED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971800"/>
            <a:ext cx="594518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909169A1-0856-DD15-C5C4-DDED20322C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3399" y="385876"/>
            <a:ext cx="9523413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661BA9-19EC-46E0-856E-B45FD098CBC6}"/>
              </a:ext>
            </a:extLst>
          </p:cNvPr>
          <p:cNvSpPr/>
          <p:nvPr/>
        </p:nvSpPr>
        <p:spPr>
          <a:xfrm>
            <a:off x="8782730" y="3815443"/>
            <a:ext cx="15240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F54019-66A5-44B5-B928-46705FFC3B61}"/>
              </a:ext>
            </a:extLst>
          </p:cNvPr>
          <p:cNvSpPr txBox="1"/>
          <p:nvPr/>
        </p:nvSpPr>
        <p:spPr>
          <a:xfrm>
            <a:off x="8935130" y="3239869"/>
            <a:ext cx="1371600" cy="12926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  <a:p>
            <a:pPr marL="457200" indent="-457200">
              <a:buFontTx/>
              <a:buAutoNum type="alphaUcPeriod"/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AA61F8-E252-4396-AE0D-D5FFA2B72BEF}"/>
              </a:ext>
            </a:extLst>
          </p:cNvPr>
          <p:cNvSpPr/>
          <p:nvPr/>
        </p:nvSpPr>
        <p:spPr>
          <a:xfrm>
            <a:off x="762000" y="1783613"/>
            <a:ext cx="9544730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Is there enough information in this table to calculate the chi-square statistic?</a:t>
            </a:r>
            <a:endParaRPr lang="en-US" sz="2000" b="1" dirty="0">
              <a:latin typeface="+mj-lt"/>
            </a:endParaRPr>
          </a:p>
        </p:txBody>
      </p:sp>
      <p:pic>
        <p:nvPicPr>
          <p:cNvPr id="18438" name="Picture 3">
            <a:extLst>
              <a:ext uri="{FF2B5EF4-FFF2-40B4-BE49-F238E27FC236}">
                <a16:creationId xmlns:a16="http://schemas.microsoft.com/office/drawing/2014/main" id="{2D64D15C-694E-9A5C-5AFB-3879587531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55875"/>
            <a:ext cx="594518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FA639C5D-42A8-C741-5B1E-F0CFC75B4F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1000" y="434974"/>
            <a:ext cx="99822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DC5851F-D03F-45DD-AA25-1B98953DFCAC}"/>
              </a:ext>
            </a:extLst>
          </p:cNvPr>
          <p:cNvSpPr/>
          <p:nvPr/>
        </p:nvSpPr>
        <p:spPr>
          <a:xfrm>
            <a:off x="8839200" y="4230690"/>
            <a:ext cx="16764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DF1A41-82AB-4FA7-985E-619E62BE20FC}"/>
              </a:ext>
            </a:extLst>
          </p:cNvPr>
          <p:cNvSpPr txBox="1"/>
          <p:nvPr/>
        </p:nvSpPr>
        <p:spPr>
          <a:xfrm>
            <a:off x="8991600" y="3078339"/>
            <a:ext cx="1371600" cy="252376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0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293.3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14.8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308.0</a:t>
            </a:r>
          </a:p>
          <a:p>
            <a:pPr marL="457200" indent="-457200">
              <a:buFontTx/>
              <a:buAutoNum type="alphaUcPeriod"/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BD6DF0-C6E6-47D6-A508-75D71FC8E9C4}"/>
              </a:ext>
            </a:extLst>
          </p:cNvPr>
          <p:cNvSpPr/>
          <p:nvPr/>
        </p:nvSpPr>
        <p:spPr>
          <a:xfrm>
            <a:off x="1412081" y="1960561"/>
            <a:ext cx="7920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What is the chi-square statistic?</a:t>
            </a:r>
            <a:endParaRPr lang="en-US" sz="2000" b="1" dirty="0">
              <a:latin typeface="+mj-lt"/>
            </a:endParaRPr>
          </a:p>
        </p:txBody>
      </p:sp>
      <p:pic>
        <p:nvPicPr>
          <p:cNvPr id="20486" name="Picture 3">
            <a:extLst>
              <a:ext uri="{FF2B5EF4-FFF2-40B4-BE49-F238E27FC236}">
                <a16:creationId xmlns:a16="http://schemas.microsoft.com/office/drawing/2014/main" id="{C493B220-8EF9-8C0D-8731-2BABDE7F4C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081" y="2743198"/>
            <a:ext cx="594518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3CDE5D-54E4-4AB3-9FE3-295D38C20F8F}"/>
              </a:ext>
            </a:extLst>
          </p:cNvPr>
          <p:cNvSpPr txBox="1"/>
          <p:nvPr/>
        </p:nvSpPr>
        <p:spPr>
          <a:xfrm>
            <a:off x="8478838" y="3429000"/>
            <a:ext cx="295116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 to determine</a:t>
            </a:r>
          </a:p>
        </p:txBody>
      </p:sp>
      <p:sp>
        <p:nvSpPr>
          <p:cNvPr id="22530" name="Title 1">
            <a:extLst>
              <a:ext uri="{FF2B5EF4-FFF2-40B4-BE49-F238E27FC236}">
                <a16:creationId xmlns:a16="http://schemas.microsoft.com/office/drawing/2014/main" id="{5CD5B6DC-D6EC-6FB7-9F96-3FD7E21137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0" y="304800"/>
            <a:ext cx="9202738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ADAAE0-2B79-44CE-AB4D-3C2CC2794748}"/>
              </a:ext>
            </a:extLst>
          </p:cNvPr>
          <p:cNvSpPr/>
          <p:nvPr/>
        </p:nvSpPr>
        <p:spPr>
          <a:xfrm>
            <a:off x="8382000" y="3352800"/>
            <a:ext cx="13716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79A707-CCEF-4023-96BF-37CD82ECA91A}"/>
              </a:ext>
            </a:extLst>
          </p:cNvPr>
          <p:cNvSpPr/>
          <p:nvPr/>
        </p:nvSpPr>
        <p:spPr>
          <a:xfrm>
            <a:off x="914400" y="1764280"/>
            <a:ext cx="9525000" cy="101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The chi-square statistic is 14.8. The decision chi-square is </a:t>
            </a:r>
            <a:r>
              <a:rPr lang="en-US" sz="2000" b="1" dirty="0">
                <a:latin typeface="+mj-lt"/>
              </a:rPr>
              <a:t>9.488. Is there a statistically significant relationship between parenting style and children’s anxiety?</a:t>
            </a:r>
          </a:p>
        </p:txBody>
      </p:sp>
      <p:pic>
        <p:nvPicPr>
          <p:cNvPr id="22534" name="Picture 6">
            <a:extLst>
              <a:ext uri="{FF2B5EF4-FFF2-40B4-BE49-F238E27FC236}">
                <a16:creationId xmlns:a16="http://schemas.microsoft.com/office/drawing/2014/main" id="{A797EF12-E946-359B-B07F-6906BB485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9"/>
          <a:stretch>
            <a:fillRect/>
          </a:stretch>
        </p:blipFill>
        <p:spPr bwMode="auto">
          <a:xfrm>
            <a:off x="1219200" y="3090863"/>
            <a:ext cx="6148388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375569-BE58-4F0E-AB23-4EE7D528D403}"/>
              </a:ext>
            </a:extLst>
          </p:cNvPr>
          <p:cNvSpPr txBox="1"/>
          <p:nvPr/>
        </p:nvSpPr>
        <p:spPr>
          <a:xfrm>
            <a:off x="8534400" y="3397815"/>
            <a:ext cx="2971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 to determine</a:t>
            </a:r>
          </a:p>
        </p:txBody>
      </p:sp>
      <p:sp>
        <p:nvSpPr>
          <p:cNvPr id="24578" name="Title 1">
            <a:extLst>
              <a:ext uri="{FF2B5EF4-FFF2-40B4-BE49-F238E27FC236}">
                <a16:creationId xmlns:a16="http://schemas.microsoft.com/office/drawing/2014/main" id="{929B0863-4C63-D6C3-DEA7-6E4739EAB7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81844" y="343808"/>
            <a:ext cx="9060657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9875246-A8B5-4487-BED9-01201243CC1C}"/>
              </a:ext>
            </a:extLst>
          </p:cNvPr>
          <p:cNvSpPr/>
          <p:nvPr/>
        </p:nvSpPr>
        <p:spPr>
          <a:xfrm>
            <a:off x="8382000" y="3966028"/>
            <a:ext cx="1460501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708B9C-DD5B-4180-A2D7-5097463C2438}"/>
              </a:ext>
            </a:extLst>
          </p:cNvPr>
          <p:cNvSpPr/>
          <p:nvPr/>
        </p:nvSpPr>
        <p:spPr>
          <a:xfrm>
            <a:off x="990600" y="1781175"/>
            <a:ext cx="79200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The chi-square statistic is 14.8. The decision chi-square is </a:t>
            </a:r>
            <a:r>
              <a:rPr lang="en-US" sz="2000" b="1" dirty="0">
                <a:latin typeface="+mj-lt"/>
              </a:rPr>
              <a:t>9.488. Does this information tell us about the </a:t>
            </a:r>
            <a:r>
              <a:rPr lang="en-US" sz="2000" b="1" u="sng" dirty="0">
                <a:latin typeface="+mj-lt"/>
              </a:rPr>
              <a:t>strength</a:t>
            </a:r>
            <a:r>
              <a:rPr lang="en-US" sz="2000" b="1" dirty="0">
                <a:latin typeface="+mj-lt"/>
              </a:rPr>
              <a:t> of the relationship?</a:t>
            </a:r>
          </a:p>
        </p:txBody>
      </p:sp>
      <p:pic>
        <p:nvPicPr>
          <p:cNvPr id="24582" name="Picture 6">
            <a:extLst>
              <a:ext uri="{FF2B5EF4-FFF2-40B4-BE49-F238E27FC236}">
                <a16:creationId xmlns:a16="http://schemas.microsoft.com/office/drawing/2014/main" id="{6D8B4BAE-0ABC-29E1-D443-EDCCD69304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9"/>
          <a:stretch>
            <a:fillRect/>
          </a:stretch>
        </p:blipFill>
        <p:spPr bwMode="auto">
          <a:xfrm>
            <a:off x="1295400" y="3103562"/>
            <a:ext cx="6148388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916547-9B69-406E-9758-9E4F281D3FFB}"/>
              </a:ext>
            </a:extLst>
          </p:cNvPr>
          <p:cNvSpPr txBox="1"/>
          <p:nvPr/>
        </p:nvSpPr>
        <p:spPr>
          <a:xfrm>
            <a:off x="7554684" y="2971800"/>
            <a:ext cx="326571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Gardener, Low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Mix, High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 to determine</a:t>
            </a:r>
          </a:p>
        </p:txBody>
      </p:sp>
      <p:sp>
        <p:nvSpPr>
          <p:cNvPr id="26626" name="Title 1">
            <a:extLst>
              <a:ext uri="{FF2B5EF4-FFF2-40B4-BE49-F238E27FC236}">
                <a16:creationId xmlns:a16="http://schemas.microsoft.com/office/drawing/2014/main" id="{3B6725E3-B49A-AC90-95CF-452DD97628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109" y="334962"/>
            <a:ext cx="91440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6798D2-F3E5-4907-9DBD-5D41A498DA78}"/>
              </a:ext>
            </a:extLst>
          </p:cNvPr>
          <p:cNvSpPr/>
          <p:nvPr/>
        </p:nvSpPr>
        <p:spPr>
          <a:xfrm>
            <a:off x="7315200" y="3520396"/>
            <a:ext cx="2286000" cy="59440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E245B5-9D43-49E8-9316-51B2E7B10A20}"/>
              </a:ext>
            </a:extLst>
          </p:cNvPr>
          <p:cNvSpPr/>
          <p:nvPr/>
        </p:nvSpPr>
        <p:spPr>
          <a:xfrm>
            <a:off x="1066800" y="1753961"/>
            <a:ext cx="8915400" cy="708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latin typeface="+mj-lt"/>
              </a:rPr>
              <a:t>According to the table, which cell contributes most to the chi-square statistic?</a:t>
            </a:r>
          </a:p>
        </p:txBody>
      </p:sp>
      <p:pic>
        <p:nvPicPr>
          <p:cNvPr id="26630" name="Picture 4">
            <a:extLst>
              <a:ext uri="{FF2B5EF4-FFF2-40B4-BE49-F238E27FC236}">
                <a16:creationId xmlns:a16="http://schemas.microsoft.com/office/drawing/2014/main" id="{A35F4C94-2526-DC34-AA81-966D32B57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99"/>
          <a:stretch>
            <a:fillRect/>
          </a:stretch>
        </p:blipFill>
        <p:spPr bwMode="auto">
          <a:xfrm>
            <a:off x="1371600" y="2737985"/>
            <a:ext cx="3733800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28125D7B-72F1-4A7A-5AD8-5FD1713E7E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12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654C88B6-0525-FB36-BACA-6FE13F6384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323A954-C57F-776E-E88C-35E12BB8AB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664369"/>
            <a:ext cx="101346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ED6247-AFAD-4155-A625-72A2388B01F0}"/>
              </a:ext>
            </a:extLst>
          </p:cNvPr>
          <p:cNvSpPr/>
          <p:nvPr/>
        </p:nvSpPr>
        <p:spPr>
          <a:xfrm>
            <a:off x="8534400" y="3932351"/>
            <a:ext cx="1981200" cy="538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7101DA-814B-4503-B9AF-DE38164CD04E}"/>
              </a:ext>
            </a:extLst>
          </p:cNvPr>
          <p:cNvSpPr txBox="1"/>
          <p:nvPr/>
        </p:nvSpPr>
        <p:spPr>
          <a:xfrm>
            <a:off x="8921524" y="3407569"/>
            <a:ext cx="242751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5CDD1A-6DBF-4109-9D3E-E4D87683B3FA}"/>
              </a:ext>
            </a:extLst>
          </p:cNvPr>
          <p:cNvSpPr/>
          <p:nvPr/>
        </p:nvSpPr>
        <p:spPr>
          <a:xfrm>
            <a:off x="1143000" y="2438400"/>
            <a:ext cx="792003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Does this cross-tabulation show a relationship between parenting style and children’s anxiety?</a:t>
            </a:r>
            <a:endParaRPr lang="en-US" sz="2400" b="1" dirty="0">
              <a:latin typeface="+mj-lt"/>
            </a:endParaRPr>
          </a:p>
        </p:txBody>
      </p:sp>
      <p:pic>
        <p:nvPicPr>
          <p:cNvPr id="4102" name="Picture 8">
            <a:extLst>
              <a:ext uri="{FF2B5EF4-FFF2-40B4-BE49-F238E27FC236}">
                <a16:creationId xmlns:a16="http://schemas.microsoft.com/office/drawing/2014/main" id="{142712E9-62B7-A0F1-00D5-E5A210B9B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9"/>
          <a:stretch>
            <a:fillRect/>
          </a:stretch>
        </p:blipFill>
        <p:spPr bwMode="auto">
          <a:xfrm>
            <a:off x="1221581" y="3546475"/>
            <a:ext cx="6450013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EFB9AD-83F7-4D50-9444-8EDFA24F4AC1}"/>
              </a:ext>
            </a:extLst>
          </p:cNvPr>
          <p:cNvSpPr txBox="1"/>
          <p:nvPr/>
        </p:nvSpPr>
        <p:spPr>
          <a:xfrm>
            <a:off x="8839200" y="3569835"/>
            <a:ext cx="20574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</p:txBody>
      </p:sp>
      <p:sp>
        <p:nvSpPr>
          <p:cNvPr id="5122" name="Title 1">
            <a:extLst>
              <a:ext uri="{FF2B5EF4-FFF2-40B4-BE49-F238E27FC236}">
                <a16:creationId xmlns:a16="http://schemas.microsoft.com/office/drawing/2014/main" id="{78D46949-4D2E-D36E-9E9E-FEDCB91C1B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685800"/>
            <a:ext cx="97536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F0FD617-D030-40BA-9A59-D0C0A9E16524}"/>
              </a:ext>
            </a:extLst>
          </p:cNvPr>
          <p:cNvSpPr/>
          <p:nvPr/>
        </p:nvSpPr>
        <p:spPr>
          <a:xfrm>
            <a:off x="8534400" y="3527472"/>
            <a:ext cx="1828800" cy="5381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C07A66-5FC4-44F7-AAA1-58C4AE6431C3}"/>
              </a:ext>
            </a:extLst>
          </p:cNvPr>
          <p:cNvSpPr/>
          <p:nvPr/>
        </p:nvSpPr>
        <p:spPr>
          <a:xfrm>
            <a:off x="1295400" y="2456996"/>
            <a:ext cx="792003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Is there enough information provided in the table to conduct a chi-square test?</a:t>
            </a:r>
            <a:endParaRPr lang="en-US" sz="2400" b="1" dirty="0">
              <a:latin typeface="+mj-lt"/>
            </a:endParaRPr>
          </a:p>
        </p:txBody>
      </p:sp>
      <p:pic>
        <p:nvPicPr>
          <p:cNvPr id="5126" name="Picture 8">
            <a:extLst>
              <a:ext uri="{FF2B5EF4-FFF2-40B4-BE49-F238E27FC236}">
                <a16:creationId xmlns:a16="http://schemas.microsoft.com/office/drawing/2014/main" id="{7113674B-DA1A-45B3-A375-C188EDB11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9"/>
          <a:stretch>
            <a:fillRect/>
          </a:stretch>
        </p:blipFill>
        <p:spPr bwMode="auto">
          <a:xfrm>
            <a:off x="1371600" y="3570741"/>
            <a:ext cx="6450013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793629D2-CE0A-6B63-38F8-A1078DBB01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91647"/>
            <a:ext cx="95758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ADAF281-24CC-4D47-BA43-F530D766C23E}"/>
              </a:ext>
            </a:extLst>
          </p:cNvPr>
          <p:cNvSpPr/>
          <p:nvPr/>
        </p:nvSpPr>
        <p:spPr>
          <a:xfrm>
            <a:off x="8077200" y="3664688"/>
            <a:ext cx="1981200" cy="5381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ABDCFD-6907-4D19-BAC3-4C647E7A13CB}"/>
              </a:ext>
            </a:extLst>
          </p:cNvPr>
          <p:cNvSpPr txBox="1"/>
          <p:nvPr/>
        </p:nvSpPr>
        <p:spPr>
          <a:xfrm>
            <a:off x="8458200" y="3124200"/>
            <a:ext cx="20574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A6570E-9A0E-4BE7-9805-D7A6178AA613}"/>
              </a:ext>
            </a:extLst>
          </p:cNvPr>
          <p:cNvSpPr/>
          <p:nvPr/>
        </p:nvSpPr>
        <p:spPr>
          <a:xfrm>
            <a:off x="1206500" y="1584098"/>
            <a:ext cx="8534400" cy="83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Is there enough information provided in the table to conduct a chi-square test?</a:t>
            </a:r>
            <a:endParaRPr lang="en-US" sz="2400" b="1" dirty="0">
              <a:latin typeface="+mj-lt"/>
            </a:endParaRP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156065D0-A0F5-D376-9F8A-C1541FF359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63813"/>
            <a:ext cx="4910138" cy="42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949789-2A9C-411F-9A54-4BEF65C6C297}"/>
              </a:ext>
            </a:extLst>
          </p:cNvPr>
          <p:cNvSpPr txBox="1"/>
          <p:nvPr/>
        </p:nvSpPr>
        <p:spPr>
          <a:xfrm>
            <a:off x="7315200" y="2183894"/>
            <a:ext cx="4255861" cy="4221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population, parenting style has no effect on children’s anxiety.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There is no relationship between parenting style and children’s anxiety in the population.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spcBef>
                <a:spcPts val="1000"/>
              </a:spcBef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population, parenting style and children’s anxiety are statistically independent.</a:t>
            </a:r>
          </a:p>
        </p:txBody>
      </p:sp>
      <p:sp>
        <p:nvSpPr>
          <p:cNvPr id="7170" name="Title 1">
            <a:extLst>
              <a:ext uri="{FF2B5EF4-FFF2-40B4-BE49-F238E27FC236}">
                <a16:creationId xmlns:a16="http://schemas.microsoft.com/office/drawing/2014/main" id="{C07348AC-DBFB-2283-C9E0-E04BA544C0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15792"/>
            <a:ext cx="95250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A3AEA2-9C42-4A8B-B34D-1105B9662778}"/>
              </a:ext>
            </a:extLst>
          </p:cNvPr>
          <p:cNvSpPr/>
          <p:nvPr/>
        </p:nvSpPr>
        <p:spPr>
          <a:xfrm>
            <a:off x="6835776" y="2014826"/>
            <a:ext cx="4876800" cy="126622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240785-37C1-4A35-A263-7DFD7202DEA6}"/>
              </a:ext>
            </a:extLst>
          </p:cNvPr>
          <p:cNvSpPr/>
          <p:nvPr/>
        </p:nvSpPr>
        <p:spPr>
          <a:xfrm>
            <a:off x="914400" y="1524681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null hypothesis for the chi-square test?</a:t>
            </a:r>
            <a:endParaRPr lang="en-US" sz="2400" b="1" dirty="0">
              <a:latin typeface="+mj-lt"/>
            </a:endParaRPr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id="{4003A4A2-4957-7519-D35C-EAFDBD5DA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86"/>
          <a:stretch>
            <a:fillRect/>
          </a:stretch>
        </p:blipFill>
        <p:spPr bwMode="auto">
          <a:xfrm>
            <a:off x="1066800" y="2133600"/>
            <a:ext cx="541020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3ADDC47-0052-4E93-8C04-DB1343281BBD}"/>
              </a:ext>
            </a:extLst>
          </p:cNvPr>
          <p:cNvSpPr/>
          <p:nvPr/>
        </p:nvSpPr>
        <p:spPr>
          <a:xfrm>
            <a:off x="6835777" y="3383848"/>
            <a:ext cx="4876800" cy="169703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F745C39-004A-4A58-9A78-24556A26CA9A}"/>
              </a:ext>
            </a:extLst>
          </p:cNvPr>
          <p:cNvSpPr/>
          <p:nvPr/>
        </p:nvSpPr>
        <p:spPr>
          <a:xfrm>
            <a:off x="6835777" y="5183677"/>
            <a:ext cx="4876800" cy="141981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8B7599-A70F-479F-99C2-28397D5611B0}"/>
              </a:ext>
            </a:extLst>
          </p:cNvPr>
          <p:cNvSpPr txBox="1"/>
          <p:nvPr/>
        </p:nvSpPr>
        <p:spPr>
          <a:xfrm>
            <a:off x="7068228" y="2325119"/>
            <a:ext cx="4361772" cy="4221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population, parenting style affects children’s anxiety.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There is a relationship between parenting style and children’s anxiety in the population.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population, parenting style and children’s anxiety are statistically dependent.</a:t>
            </a:r>
          </a:p>
        </p:txBody>
      </p:sp>
      <p:sp>
        <p:nvSpPr>
          <p:cNvPr id="8194" name="Title 1">
            <a:extLst>
              <a:ext uri="{FF2B5EF4-FFF2-40B4-BE49-F238E27FC236}">
                <a16:creationId xmlns:a16="http://schemas.microsoft.com/office/drawing/2014/main" id="{16A1CFAB-21F2-9F4F-0549-015D5E703D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35518"/>
            <a:ext cx="94488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94227BA-389E-4CA9-B501-F01539914A31}"/>
              </a:ext>
            </a:extLst>
          </p:cNvPr>
          <p:cNvSpPr/>
          <p:nvPr/>
        </p:nvSpPr>
        <p:spPr>
          <a:xfrm>
            <a:off x="6629400" y="2021510"/>
            <a:ext cx="5105400" cy="140748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CD67F1C-0AF5-4ED6-8C61-3EEFE9EBEAF4}"/>
              </a:ext>
            </a:extLst>
          </p:cNvPr>
          <p:cNvSpPr/>
          <p:nvPr/>
        </p:nvSpPr>
        <p:spPr>
          <a:xfrm>
            <a:off x="762000" y="1542022"/>
            <a:ext cx="8686800" cy="461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alternative hypothesis for the chi-square test?</a:t>
            </a:r>
            <a:endParaRPr lang="en-US" sz="2400" b="1" dirty="0">
              <a:latin typeface="+mj-lt"/>
            </a:endParaRPr>
          </a:p>
        </p:txBody>
      </p:sp>
      <p:pic>
        <p:nvPicPr>
          <p:cNvPr id="8198" name="Picture 6">
            <a:extLst>
              <a:ext uri="{FF2B5EF4-FFF2-40B4-BE49-F238E27FC236}">
                <a16:creationId xmlns:a16="http://schemas.microsoft.com/office/drawing/2014/main" id="{3FBE2F07-5B9F-11D8-7312-BE809CA7F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86"/>
          <a:stretch>
            <a:fillRect/>
          </a:stretch>
        </p:blipFill>
        <p:spPr bwMode="auto">
          <a:xfrm>
            <a:off x="914400" y="2330450"/>
            <a:ext cx="541020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24CB4F2-1C84-42AB-B3EB-1227FC0BC104}"/>
              </a:ext>
            </a:extLst>
          </p:cNvPr>
          <p:cNvSpPr/>
          <p:nvPr/>
        </p:nvSpPr>
        <p:spPr>
          <a:xfrm>
            <a:off x="6629400" y="3428999"/>
            <a:ext cx="5105400" cy="179063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841D0-7716-438D-A99D-11CBF29DC1AA}"/>
              </a:ext>
            </a:extLst>
          </p:cNvPr>
          <p:cNvSpPr/>
          <p:nvPr/>
        </p:nvSpPr>
        <p:spPr>
          <a:xfrm>
            <a:off x="6629400" y="5237163"/>
            <a:ext cx="5105400" cy="154193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0CBB1073-C575-9DC8-8420-B5D7F89DEE3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71690"/>
            <a:ext cx="92202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1FBFC1-4B25-4439-A3B6-49FF791A9B4A}"/>
              </a:ext>
            </a:extLst>
          </p:cNvPr>
          <p:cNvSpPr/>
          <p:nvPr/>
        </p:nvSpPr>
        <p:spPr>
          <a:xfrm>
            <a:off x="8229600" y="4095185"/>
            <a:ext cx="13716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1BA939-E564-42A6-BAF1-14295C88213A}"/>
              </a:ext>
            </a:extLst>
          </p:cNvPr>
          <p:cNvSpPr txBox="1"/>
          <p:nvPr/>
        </p:nvSpPr>
        <p:spPr>
          <a:xfrm>
            <a:off x="8534400" y="2971800"/>
            <a:ext cx="137160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6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2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4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A48593-55CA-4672-9B10-9A1B5D74901F}"/>
              </a:ext>
            </a:extLst>
          </p:cNvPr>
          <p:cNvSpPr/>
          <p:nvPr/>
        </p:nvSpPr>
        <p:spPr>
          <a:xfrm>
            <a:off x="838200" y="1545544"/>
            <a:ext cx="9753600" cy="461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How many degrees of freedom are there in this chi-square test?</a:t>
            </a:r>
            <a:endParaRPr lang="en-US" sz="2400" b="1" dirty="0">
              <a:latin typeface="+mj-lt"/>
            </a:endParaRP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8F8CECFE-AF86-CC75-158D-FAEF9C9F64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86"/>
          <a:stretch>
            <a:fillRect/>
          </a:stretch>
        </p:blipFill>
        <p:spPr bwMode="auto">
          <a:xfrm>
            <a:off x="1388156" y="2138361"/>
            <a:ext cx="541020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22ADE9-C176-4FBD-B97F-944C6A2EA346}"/>
              </a:ext>
            </a:extLst>
          </p:cNvPr>
          <p:cNvSpPr txBox="1"/>
          <p:nvPr/>
        </p:nvSpPr>
        <p:spPr>
          <a:xfrm>
            <a:off x="8610600" y="3276600"/>
            <a:ext cx="16002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9.488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12.592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5.991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16.919</a:t>
            </a:r>
          </a:p>
        </p:txBody>
      </p:sp>
      <p:sp>
        <p:nvSpPr>
          <p:cNvPr id="12290" name="Title 1">
            <a:extLst>
              <a:ext uri="{FF2B5EF4-FFF2-40B4-BE49-F238E27FC236}">
                <a16:creationId xmlns:a16="http://schemas.microsoft.com/office/drawing/2014/main" id="{6A7079E5-A06F-C71A-42BA-4E51B40D0F4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97543"/>
            <a:ext cx="93726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categorized a random sample of parents according to their parenting style (“carpenter,” “gardener,” or a mix of those styles) and their children’s anxiety level.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32E3C1-B11D-467F-8D6F-3C0040F343ED}"/>
              </a:ext>
            </a:extLst>
          </p:cNvPr>
          <p:cNvSpPr/>
          <p:nvPr/>
        </p:nvSpPr>
        <p:spPr>
          <a:xfrm>
            <a:off x="8458200" y="3200400"/>
            <a:ext cx="1752600" cy="5675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3BDC14-0EA5-4DBD-8812-D3F9AA43BF48}"/>
              </a:ext>
            </a:extLst>
          </p:cNvPr>
          <p:cNvSpPr/>
          <p:nvPr/>
        </p:nvSpPr>
        <p:spPr>
          <a:xfrm>
            <a:off x="838200" y="1605699"/>
            <a:ext cx="8458200" cy="461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decision chi-square at the .05 alpha-level?</a:t>
            </a:r>
            <a:endParaRPr lang="en-US" sz="2400" b="1" dirty="0">
              <a:latin typeface="+mj-lt"/>
            </a:endParaRPr>
          </a:p>
        </p:txBody>
      </p:sp>
      <p:pic>
        <p:nvPicPr>
          <p:cNvPr id="12294" name="Picture 6">
            <a:extLst>
              <a:ext uri="{FF2B5EF4-FFF2-40B4-BE49-F238E27FC236}">
                <a16:creationId xmlns:a16="http://schemas.microsoft.com/office/drawing/2014/main" id="{689C3FF9-5405-CBBC-1D38-AE1101E24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86"/>
          <a:stretch>
            <a:fillRect/>
          </a:stretch>
        </p:blipFill>
        <p:spPr bwMode="auto">
          <a:xfrm>
            <a:off x="1371600" y="2232818"/>
            <a:ext cx="541020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1137</TotalTime>
  <Words>827</Words>
  <Application>Microsoft Office PowerPoint</Application>
  <PresentationFormat>Widescreen</PresentationFormat>
  <Paragraphs>116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12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  <vt:lpstr>A researcher categorized a random sample of parents according to their parenting style (“carpenter,” “gardener,” or a mix of those styles) and their children’s anxiety level.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175</cp:revision>
  <dcterms:created xsi:type="dcterms:W3CDTF">2012-02-08T19:26:01Z</dcterms:created>
  <dcterms:modified xsi:type="dcterms:W3CDTF">2024-07-24T19:01:15Z</dcterms:modified>
</cp:coreProperties>
</file>